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99" r:id="rId2"/>
    <p:sldId id="306" r:id="rId3"/>
    <p:sldId id="307" r:id="rId4"/>
    <p:sldId id="308" r:id="rId5"/>
    <p:sldId id="309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A4F51-DA55-46A9-92BA-2C110E80546B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E94F6-345A-4BAA-91BA-B2784AD5B5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831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0700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6712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8582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7203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59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5E0AD4-D56C-4052-AC28-B879C00445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9BE6699-6EDC-457E-AE6C-36CCD674D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39106B-8ACB-4B19-8EAB-4C2E47807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44ED30B-24AC-4063-81FB-22BAE6CB9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D3F2CF-4EE8-4DF7-A14E-CD4AF661D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2036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DE5D00-1F12-4E37-B1A6-2CFD24D92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8758610-F094-4AA1-997C-910A5D045F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65037C-876D-409B-BD23-93B9CC310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33E37A-9D90-45E7-9416-8F7C2BAFC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768DE69-774E-4149-AB89-C8EFC9988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686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EB4563C-35C6-483B-86F8-20A14BD6D9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3C638F6-DFF9-4B0E-B4D8-8BB4355B4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4CF984-48B3-4AEA-B906-47F6D1157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AF21093-CE2F-4B76-B610-75FAFD54C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953BC9-F272-4ABD-BA28-BA671CF31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4916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A3B468-290E-43EB-94EC-856ABA79F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04E3DA-41A3-4191-B631-4495F2FD8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6955750-E2BE-4AD5-8C8D-91BB326A1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22738EC-1CA3-48B1-AE14-006E05948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58BA51-A75E-44BC-A05F-047F58222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7823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5DE141-730B-433F-9768-B49BA08EF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641D6A-5D1C-47EB-80F9-7230AADF1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10C7ECC-703A-43BC-A365-68017BC05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D46A89-EF39-4BE1-9ACD-111FE4CE9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88CA11E-3C79-492B-B613-A1115E2C7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3861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BD2115-06DD-4E1E-819A-D1DCC32DE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C1394AB-C6C6-4422-B605-CA50441CDF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D3445D3-71FD-41F8-A404-8CE9A0981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4666A33-4DC8-4E21-8E7E-9A52C6807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30A795-F84B-465D-BEAE-E73240FDD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1C64B5-DC15-4C8F-9660-C3188BEF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0567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66A076-6C97-4C6E-AE61-F8CD0BD16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880B83C-734B-464E-AB5C-B5BF0572E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0FAE902-EA41-466C-A5E5-836DCF121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FB449ED-90D7-474A-B742-812B451365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C744EF6-5D93-40DB-8684-FFCB222FD1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0359B0E-8E7C-46EA-AF27-20BBAD873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68D1C09-C43B-41A8-9A06-77A707E82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D42440B-1F08-454F-919D-7DF1E2D7B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0301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7F2248-3398-4E68-9961-B991230C3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2E2355C-44B7-4953-BCD1-55DF71358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DF4CCA3-CDE5-42FB-9BB9-8ECBC21DC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E2B9CA1-C6C0-47B9-B359-7072EA75B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2578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93B4B74-A023-447B-9B54-DC9F4D28D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D7AEA3-6290-46CB-A010-5E19A1740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5A29254-E73D-4C3B-BC3B-3F3B9268F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4072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42315E-96FE-43EA-84FE-BB4572834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00840FC-5DCA-4256-ADE9-FF3BC9B650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1C80C4E-A99F-484C-9AA4-23C5BEB368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DEE2AD4-C0FE-42C3-A787-71CE7424F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4D6BB11-8771-40C7-BA6D-820650C35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F658B2D-E0F9-4B89-A878-4D331F5E3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0852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B3A623-FE20-476D-841F-E62472A81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F527C20-563A-484D-BE97-E634E204D5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739D7AF-AEB0-424B-B30A-DF3AAFCA7A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44C48EF-90D2-4176-B600-ECB871B85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C46B23D-9056-481A-8C50-B51A0A2BE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53B8535-2201-4131-A849-D3BD68BEE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0392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ACD2289-13C3-4160-AD9A-1958D75D3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60DEE6D-9D59-4D8E-975E-1B0CEBCBF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B71154C-0355-463D-B8D0-1894D1C4B7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9D66B3-1B1D-445D-8CC5-6CF104442805}" type="datetimeFigureOut">
              <a:rPr lang="zh-TW" altLang="en-US" smtClean="0"/>
              <a:t>2022/1/7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11AA191-36AE-4AEB-BC5C-6575107AE4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650DA47-78C2-496C-9F5B-E6027BEFA0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C1076-7630-4E0E-9A33-9A5F887676F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0264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5A5EB91C-B17A-4DD1-B92F-2F0E679668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0459" y="2946567"/>
            <a:ext cx="2878803" cy="3796682"/>
          </a:xfrm>
          <a:prstGeom prst="rect">
            <a:avLst/>
          </a:prstGeom>
        </p:spPr>
      </p:pic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1524001" y="1"/>
            <a:ext cx="7886699" cy="654341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2.1 Corner Detection (4%) </a:t>
            </a:r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1556263" y="539915"/>
            <a:ext cx="8842246" cy="2361160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images, 1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.bmp ~ 15.bmp</a:t>
            </a:r>
            <a:endParaRPr lang="en-US" altLang="zh-TW" dirty="0">
              <a:latin typeface="Arial"/>
              <a:ea typeface="Arial"/>
              <a:cs typeface="Arial"/>
              <a:sym typeface="Arial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Q: 1) Find and draw the corners on the chessboard for each image.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   2) Click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button “2.1” to </a:t>
            </a:r>
            <a:r>
              <a:rPr lang="en-US" altLang="zh-TW" sz="2000" dirty="0">
                <a:ea typeface="Arial"/>
                <a:cs typeface="Arial"/>
                <a:sym typeface="Arial"/>
              </a:rPr>
              <a:t>show each picture 0.5 seconds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Hint : </a:t>
            </a:r>
          </a:p>
          <a:p>
            <a:pPr marL="342900" lvl="1" indent="0">
              <a:lnSpc>
                <a:spcPct val="100000"/>
              </a:lnSpc>
              <a:buSzPct val="25000"/>
              <a:buNone/>
            </a:pPr>
            <a:r>
              <a:rPr lang="en-US" sz="2000" dirty="0" err="1"/>
              <a:t>OpenCV</a:t>
            </a:r>
            <a:r>
              <a:rPr lang="en-US" sz="2000" dirty="0"/>
              <a:t> Textbook Chapter 11 (p. 398</a:t>
            </a:r>
            <a:r>
              <a:rPr lang="zh-TW" altLang="en-US" sz="2000" dirty="0"/>
              <a:t> </a:t>
            </a:r>
            <a:r>
              <a:rPr lang="en-US" altLang="zh-TW" sz="2000" dirty="0"/>
              <a:t>~</a:t>
            </a:r>
            <a:r>
              <a:rPr lang="zh-TW" altLang="en-US" sz="2000" dirty="0"/>
              <a:t> </a:t>
            </a:r>
            <a:r>
              <a:rPr lang="en-US" altLang="zh-TW" sz="2000" dirty="0"/>
              <a:t>p. 399</a:t>
            </a:r>
            <a:r>
              <a:rPr lang="en-US" sz="2000" dirty="0"/>
              <a:t>)</a:t>
            </a:r>
          </a:p>
          <a:p>
            <a:pPr marL="342900" lvl="1" indent="0">
              <a:lnSpc>
                <a:spcPct val="100000"/>
              </a:lnSpc>
              <a:buSzPct val="25000"/>
              <a:buNone/>
            </a:pPr>
            <a:r>
              <a:rPr lang="en-US" altLang="zh-TW" sz="2000" dirty="0" err="1"/>
              <a:t>cv.findChessboardCorners</a:t>
            </a:r>
            <a:r>
              <a:rPr lang="en-US" altLang="zh-TW" sz="2000" dirty="0"/>
              <a:t>(…)</a:t>
            </a:r>
            <a:endParaRPr lang="en-US" sz="2000" dirty="0"/>
          </a:p>
          <a:p>
            <a:pPr marL="342900" lvl="1" indent="-342900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000" dirty="0"/>
              <a:t>Ex: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8610602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Shape 132">
            <a:extLst>
              <a:ext uri="{FF2B5EF4-FFF2-40B4-BE49-F238E27FC236}">
                <a16:creationId xmlns:a16="http://schemas.microsoft.com/office/drawing/2014/main" id="{F1A23649-9485-491F-AE1F-5325150B7560}"/>
              </a:ext>
            </a:extLst>
          </p:cNvPr>
          <p:cNvSpPr txBox="1">
            <a:spLocks/>
          </p:cNvSpPr>
          <p:nvPr/>
        </p:nvSpPr>
        <p:spPr>
          <a:xfrm>
            <a:off x="8598331" y="65796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836335" y="3429000"/>
            <a:ext cx="2058938" cy="3427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findcorner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r="35600" b="4489"/>
          <a:stretch>
            <a:fillRect/>
          </a:stretch>
        </p:blipFill>
        <p:spPr>
          <a:xfrm>
            <a:off x="6009650" y="2886774"/>
            <a:ext cx="4421123" cy="3688274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EE87255-C7DC-4CB0-8F34-C439CF3A99E9}"/>
              </a:ext>
            </a:extLst>
          </p:cNvPr>
          <p:cNvSpPr txBox="1"/>
          <p:nvPr/>
        </p:nvSpPr>
        <p:spPr>
          <a:xfrm>
            <a:off x="9300755" y="66603"/>
            <a:ext cx="12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出</a:t>
            </a:r>
            <a:r>
              <a:rPr lang="zh-CN" altLang="en-US" dirty="0"/>
              <a:t>題：</a:t>
            </a:r>
            <a:r>
              <a:rPr lang="en-US" altLang="zh-TW" dirty="0"/>
              <a:t>West</a:t>
            </a:r>
            <a:r>
              <a:rPr lang="en-US" altLang="zh-CN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2012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72E22D3-2D9C-450C-B973-B4DBF069DF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99" b="3489"/>
          <a:stretch/>
        </p:blipFill>
        <p:spPr>
          <a:xfrm>
            <a:off x="2666239" y="3594600"/>
            <a:ext cx="2629267" cy="3263401"/>
          </a:xfrm>
          <a:prstGeom prst="rect">
            <a:avLst/>
          </a:prstGeom>
        </p:spPr>
      </p:pic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524001" y="0"/>
            <a:ext cx="7886699" cy="696286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2.2 Find the Intrinsic Matrix </a:t>
            </a:r>
            <a:r>
              <a:rPr lang="en-US" altLang="zh-TW" sz="2800" b="1" dirty="0">
                <a:ea typeface="Arial"/>
                <a:cs typeface="Arial"/>
                <a:sym typeface="Arial"/>
              </a:rPr>
              <a:t>(4%) </a:t>
            </a:r>
            <a:endParaRPr lang="en-US" sz="2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859833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2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1524001" y="640834"/>
            <a:ext cx="8370907" cy="3263400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15 images, 1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.bmp ~ 15.bmp</a:t>
            </a:r>
            <a:endParaRPr lang="en-US" altLang="zh-TW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Q: 1) Find the intrinsic matrix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    2) Click button “2.2” and then show the result on the console 	 	window.</a:t>
            </a:r>
            <a:endParaRPr lang="en-US" sz="2000" dirty="0">
              <a:solidFill>
                <a:srgbClr val="000000"/>
              </a:solidFill>
            </a:endParaRPr>
          </a:p>
          <a:p>
            <a:pPr marL="447675" indent="-3556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Output format:</a:t>
            </a:r>
            <a:endParaRPr sz="2000" dirty="0">
              <a:solidFill>
                <a:srgbClr val="000000"/>
              </a:solidFill>
            </a:endParaRPr>
          </a:p>
          <a:p>
            <a:pPr marL="447675" lvl="1" indent="-355600">
              <a:lnSpc>
                <a:spcPct val="100000"/>
              </a:lnSpc>
              <a:buClr>
                <a:srgbClr val="000000"/>
              </a:buClr>
              <a:buFont typeface="Wingdings" panose="05000000000000000000" pitchFamily="2" charset="2"/>
              <a:buChar char="q"/>
            </a:pPr>
            <a:endParaRPr lang="en-US" sz="2000" dirty="0">
              <a:solidFill>
                <a:srgbClr val="000000"/>
              </a:solidFill>
            </a:endParaRPr>
          </a:p>
          <a:p>
            <a:pPr marL="447675" lvl="1" indent="-355600">
              <a:lnSpc>
                <a:spcPct val="100000"/>
              </a:lnSpc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</a:rPr>
              <a:t>Hint: OpenCV Textbook Chapter 11</a:t>
            </a:r>
            <a:r>
              <a:rPr lang="zh-TW" altLang="en-US" sz="2000" dirty="0">
                <a:solidFill>
                  <a:srgbClr val="000000"/>
                </a:solidFill>
              </a:rPr>
              <a:t> </a:t>
            </a:r>
            <a:r>
              <a:rPr lang="en-US" altLang="zh-TW" sz="2000" dirty="0">
                <a:solidFill>
                  <a:srgbClr val="000000"/>
                </a:solidFill>
              </a:rPr>
              <a:t>(P.398 ~ p.400)</a:t>
            </a:r>
          </a:p>
        </p:txBody>
      </p:sp>
      <p:pic>
        <p:nvPicPr>
          <p:cNvPr id="134" name="Shape 134" descr="擷取.JPG"/>
          <p:cNvPicPr preferRelativeResize="0"/>
          <p:nvPr/>
        </p:nvPicPr>
        <p:blipFill rotWithShape="1">
          <a:blip r:embed="rId4">
            <a:alphaModFix/>
          </a:blip>
          <a:srcRect l="9460" t="14117" b="13746"/>
          <a:stretch/>
        </p:blipFill>
        <p:spPr>
          <a:xfrm>
            <a:off x="5601450" y="989076"/>
            <a:ext cx="1993674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F336A13-7362-4C04-8CA4-EDE960AF258F}"/>
              </a:ext>
            </a:extLst>
          </p:cNvPr>
          <p:cNvSpPr/>
          <p:nvPr/>
        </p:nvSpPr>
        <p:spPr>
          <a:xfrm>
            <a:off x="8322449" y="2821919"/>
            <a:ext cx="18159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(Just an example)</a:t>
            </a:r>
            <a:endParaRPr 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8753" y="2402819"/>
            <a:ext cx="4619625" cy="8382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3116275" y="4313320"/>
            <a:ext cx="1815942" cy="3113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8DBC0BF-E8A5-4269-894D-C62B81E5978F}"/>
              </a:ext>
            </a:extLst>
          </p:cNvPr>
          <p:cNvSpPr txBox="1"/>
          <p:nvPr/>
        </p:nvSpPr>
        <p:spPr>
          <a:xfrm>
            <a:off x="9300755" y="66603"/>
            <a:ext cx="12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出</a:t>
            </a:r>
            <a:r>
              <a:rPr lang="zh-CN" altLang="en-US" dirty="0"/>
              <a:t>題：</a:t>
            </a:r>
            <a:r>
              <a:rPr lang="en-US" altLang="zh-TW" dirty="0"/>
              <a:t>West</a:t>
            </a:r>
            <a:r>
              <a:rPr lang="en-US" altLang="zh-CN" dirty="0"/>
              <a:t>)</a:t>
            </a:r>
            <a:endParaRPr lang="zh-TW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B2B50AEC-7753-4304-B6A3-1AC2CB191F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31" b="15362"/>
          <a:stretch/>
        </p:blipFill>
        <p:spPr>
          <a:xfrm>
            <a:off x="7287482" y="3858229"/>
            <a:ext cx="2629267" cy="2826327"/>
          </a:xfrm>
          <a:prstGeom prst="rect">
            <a:avLst/>
          </a:prstGeom>
        </p:spPr>
      </p:pic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1524001" y="8983"/>
            <a:ext cx="7886699" cy="627647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2.3 Find the Extrinsic Matrix</a:t>
            </a:r>
            <a:r>
              <a:rPr lang="en-US" altLang="zh-TW" sz="2800" b="1" dirty="0">
                <a:ea typeface="Arial"/>
                <a:cs typeface="Arial"/>
                <a:sym typeface="Arial"/>
              </a:rPr>
              <a:t> (4%)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8559646" y="6574868"/>
            <a:ext cx="2057400" cy="273825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3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1524000" y="603130"/>
            <a:ext cx="8997696" cy="4439513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Intrinsic parameters, distortion coefficients, and the list of 15 images</a:t>
            </a:r>
            <a:endParaRPr lang="en-US" altLang="zh-TW" sz="2000" dirty="0"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Q: 1) Find the extrinsic matrix of the chessboard for each of the 15 images, respectively:</a:t>
            </a: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   2) Click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button “2.3” and then show the result on the console window.</a:t>
            </a: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Output format:</a:t>
            </a:r>
            <a:endParaRPr lang="en-US" altLang="zh-TW" sz="20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                                                            </a:t>
            </a:r>
            <a:endParaRPr sz="2000" dirty="0">
              <a:solidFill>
                <a:srgbClr val="000000"/>
              </a:solidFill>
            </a:endParaRPr>
          </a:p>
          <a:p>
            <a:pPr marL="0" lvl="1" indent="0">
              <a:buClr>
                <a:srgbClr val="000000"/>
              </a:buClr>
              <a:buNone/>
            </a:pPr>
            <a:r>
              <a:rPr lang="en-US" sz="2000" dirty="0">
                <a:solidFill>
                  <a:srgbClr val="000000"/>
                </a:solidFill>
              </a:rPr>
              <a:t> </a:t>
            </a:r>
          </a:p>
          <a:p>
            <a:pPr marL="342900" lvl="1" indent="-342900"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</a:rPr>
              <a:t>Hint: OpenCV Textbook Chapter 11, </a:t>
            </a:r>
            <a:r>
              <a:rPr lang="en-US" altLang="zh-TW" sz="2000" dirty="0"/>
              <a:t>p.370~402 </a:t>
            </a:r>
            <a:endParaRPr lang="en-US" sz="2000" dirty="0">
              <a:solidFill>
                <a:srgbClr val="000000"/>
              </a:solidFill>
            </a:endParaRPr>
          </a:p>
          <a:p>
            <a:pPr marL="0" lvl="1" indent="0">
              <a:buClr>
                <a:srgbClr val="000000"/>
              </a:buClr>
              <a:buNone/>
            </a:pP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143" name="Shape 143" descr="擷取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2438" y="1222569"/>
            <a:ext cx="2261732" cy="101437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290A197-E7CB-4558-B723-32DC6C246427}"/>
              </a:ext>
            </a:extLst>
          </p:cNvPr>
          <p:cNvSpPr/>
          <p:nvPr/>
        </p:nvSpPr>
        <p:spPr>
          <a:xfrm>
            <a:off x="9198864" y="3010797"/>
            <a:ext cx="975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(Just an example)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1677F7-FFFE-41DA-8E92-D49A052D69B2}"/>
              </a:ext>
            </a:extLst>
          </p:cNvPr>
          <p:cNvSpPr/>
          <p:nvPr/>
        </p:nvSpPr>
        <p:spPr>
          <a:xfrm>
            <a:off x="2460128" y="4350223"/>
            <a:ext cx="4222406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TW" dirty="0"/>
              <a:t>(1) List of numbers: 1~15</a:t>
            </a:r>
          </a:p>
          <a:p>
            <a:r>
              <a:rPr lang="en-US" dirty="0"/>
              <a:t>(2) Select 1, then 1.bmp will be applied, and so on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0F05A6C-F486-42ED-880A-C2F26E49A81E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6682535" y="4811889"/>
            <a:ext cx="1207629" cy="4595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7890163" y="5159910"/>
            <a:ext cx="1658774" cy="2069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5"/>
          <a:srcRect t="3251" b="4022"/>
          <a:stretch/>
        </p:blipFill>
        <p:spPr>
          <a:xfrm>
            <a:off x="3732172" y="2849863"/>
            <a:ext cx="5402684" cy="851079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3AB9134-3D8C-44A3-BC2C-33A4B46F10B3}"/>
              </a:ext>
            </a:extLst>
          </p:cNvPr>
          <p:cNvSpPr txBox="1"/>
          <p:nvPr/>
        </p:nvSpPr>
        <p:spPr>
          <a:xfrm>
            <a:off x="9300755" y="66603"/>
            <a:ext cx="12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出</a:t>
            </a:r>
            <a:r>
              <a:rPr lang="zh-CN" altLang="en-US" dirty="0"/>
              <a:t>題：</a:t>
            </a:r>
            <a:r>
              <a:rPr lang="en-US" altLang="zh-TW" dirty="0"/>
              <a:t>West</a:t>
            </a:r>
            <a:r>
              <a:rPr lang="en-US" altLang="zh-CN" dirty="0"/>
              <a:t>)</a:t>
            </a:r>
            <a:endParaRPr lang="zh-TW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1593198" y="27005"/>
            <a:ext cx="7886699" cy="640508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2.4 Find the Distortion Matrix</a:t>
            </a:r>
            <a:r>
              <a:rPr lang="en-US" altLang="zh-TW" sz="2800" b="1" dirty="0">
                <a:ea typeface="Arial"/>
                <a:cs typeface="Arial"/>
                <a:sym typeface="Arial"/>
              </a:rPr>
              <a:t> (4%)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8542320" y="6557152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4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1593198" y="626524"/>
            <a:ext cx="8802769" cy="3375164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15 images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Q: 1) Find the distortion matrix: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</a:t>
            </a:r>
            <a:r>
              <a:rPr lang="en-US" altLang="zh-TW" dirty="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2) Click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button “2.4” to show the result on the console window.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Output format:                                                                             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sz="2000" dirty="0">
                <a:solidFill>
                  <a:srgbClr val="000000"/>
                </a:solidFill>
              </a:rPr>
              <a:t>							       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 Hint:</a:t>
            </a:r>
          </a:p>
          <a:p>
            <a:pPr marL="357188" indent="273050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</a:rPr>
              <a:t>Distortion coefficients can be obtained simultaneously with intrinsic parameters</a:t>
            </a:r>
          </a:p>
          <a:p>
            <a:pPr marL="357188" indent="273050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</a:rPr>
              <a:t>OpenCV Textbook Chapter 11 (P.398 ~ p.400)</a:t>
            </a:r>
          </a:p>
        </p:txBody>
      </p:sp>
      <p:pic>
        <p:nvPicPr>
          <p:cNvPr id="152" name="Shape 152" descr="擷取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7913" y="910775"/>
            <a:ext cx="2050256" cy="4214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90D66CD-2296-419A-9CD8-5AB318EB2EB1}"/>
              </a:ext>
            </a:extLst>
          </p:cNvPr>
          <p:cNvSpPr/>
          <p:nvPr/>
        </p:nvSpPr>
        <p:spPr>
          <a:xfrm>
            <a:off x="9429894" y="1626853"/>
            <a:ext cx="13328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</a:pPr>
            <a:r>
              <a:rPr lang="en-US" altLang="zh-TW" dirty="0"/>
              <a:t>(Just </a:t>
            </a:r>
          </a:p>
          <a:p>
            <a:pPr>
              <a:buClr>
                <a:srgbClr val="000000"/>
              </a:buClr>
            </a:pPr>
            <a:r>
              <a:rPr lang="en-US" altLang="zh-TW" dirty="0"/>
              <a:t>an example)</a:t>
            </a:r>
            <a:endParaRPr 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7225" y="1711166"/>
            <a:ext cx="5732669" cy="438907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426FF818-14CC-47EE-A4E3-13DE7BB91831}"/>
              </a:ext>
            </a:extLst>
          </p:cNvPr>
          <p:cNvSpPr txBox="1"/>
          <p:nvPr/>
        </p:nvSpPr>
        <p:spPr>
          <a:xfrm>
            <a:off x="9300755" y="66603"/>
            <a:ext cx="12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出</a:t>
            </a:r>
            <a:r>
              <a:rPr lang="zh-CN" altLang="en-US" dirty="0"/>
              <a:t>題：</a:t>
            </a:r>
            <a:r>
              <a:rPr lang="en-US" altLang="zh-TW" dirty="0"/>
              <a:t>West</a:t>
            </a:r>
            <a:r>
              <a:rPr lang="en-US" altLang="zh-CN" dirty="0"/>
              <a:t>)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7BA3B02-F640-4765-843B-D291EC84B4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1222" y="3268224"/>
            <a:ext cx="2629267" cy="3467584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7460674" y="5409483"/>
            <a:ext cx="1950747" cy="3113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F9DFA245-7BE6-43B1-AA1D-E271212FDB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7576" y="3050783"/>
            <a:ext cx="2866315" cy="3780213"/>
          </a:xfrm>
          <a:prstGeom prst="rect">
            <a:avLst/>
          </a:prstGeom>
        </p:spPr>
      </p:pic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1593198" y="27005"/>
            <a:ext cx="7886699" cy="640508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2.5 Show the </a:t>
            </a:r>
            <a:r>
              <a:rPr lang="en-US" altLang="zh-TW" sz="2800" b="1" dirty="0">
                <a:latin typeface="Arial"/>
                <a:ea typeface="Arial"/>
                <a:cs typeface="Arial"/>
              </a:rPr>
              <a:t>undistorted</a:t>
            </a:r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result</a:t>
            </a:r>
            <a:r>
              <a:rPr lang="en-US" altLang="zh-TW" sz="2800" b="1" dirty="0">
                <a:ea typeface="Arial"/>
                <a:cs typeface="Arial"/>
                <a:sym typeface="Arial"/>
              </a:rPr>
              <a:t> (4%) </a:t>
            </a:r>
            <a:endParaRPr lang="en-US" sz="2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8542320" y="6557152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5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1593198" y="626524"/>
            <a:ext cx="8802769" cy="2208116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15 images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Q: 1) Undistort the chessboard images.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</a:t>
            </a:r>
            <a:r>
              <a:rPr lang="en-US" altLang="zh-TW" dirty="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altLang="zh-TW" sz="2000" dirty="0">
                <a:ea typeface="Arial"/>
                <a:cs typeface="Arial"/>
                <a:sym typeface="Arial"/>
              </a:rPr>
              <a:t>2) Show distorted and undistorted images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sz="2000" dirty="0">
                <a:solidFill>
                  <a:srgbClr val="000000"/>
                </a:solidFill>
              </a:rPr>
              <a:t>				       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 Hint:</a:t>
            </a:r>
          </a:p>
          <a:p>
            <a:pPr marL="357188" indent="273050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</a:rPr>
              <a:t>cv::</a:t>
            </a:r>
            <a:r>
              <a:rPr lang="en-US" altLang="zh-TW" sz="2000" dirty="0"/>
              <a:t>undistort(…) or cv::</a:t>
            </a:r>
            <a:r>
              <a:rPr lang="en-US" altLang="zh-TW" sz="2000" dirty="0" err="1"/>
              <a:t>initUndistortRectifyMap</a:t>
            </a:r>
            <a:r>
              <a:rPr lang="en-US" altLang="zh-TW" sz="2000" dirty="0"/>
              <a:t>(…)</a:t>
            </a:r>
            <a:endParaRPr lang="en-US" sz="2000" dirty="0">
              <a:solidFill>
                <a:srgbClr val="000000"/>
              </a:solidFill>
            </a:endParaRPr>
          </a:p>
          <a:p>
            <a:pPr marL="357188" indent="273050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</a:rPr>
              <a:t>OpenCV Textbook Chapter 11 (P.398 ~ p.400)</a:t>
            </a:r>
          </a:p>
        </p:txBody>
      </p:sp>
      <p:sp>
        <p:nvSpPr>
          <p:cNvPr id="12" name="矩形 11"/>
          <p:cNvSpPr/>
          <p:nvPr/>
        </p:nvSpPr>
        <p:spPr>
          <a:xfrm>
            <a:off x="2435352" y="5812163"/>
            <a:ext cx="1979630" cy="3113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resul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58698" y="3488344"/>
            <a:ext cx="5341021" cy="3004324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6148311" y="3180568"/>
            <a:ext cx="1445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Distorted image</a:t>
            </a:r>
            <a:endParaRPr lang="zh-TW" altLang="en-US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8695271" y="3179023"/>
            <a:ext cx="1751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Undistorted image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496AF47-9517-4820-8E94-2AB0E32EE1ED}"/>
              </a:ext>
            </a:extLst>
          </p:cNvPr>
          <p:cNvSpPr txBox="1"/>
          <p:nvPr/>
        </p:nvSpPr>
        <p:spPr>
          <a:xfrm>
            <a:off x="9300755" y="66603"/>
            <a:ext cx="12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出</a:t>
            </a:r>
            <a:r>
              <a:rPr lang="zh-CN" altLang="en-US" dirty="0"/>
              <a:t>題：</a:t>
            </a:r>
            <a:r>
              <a:rPr lang="en-US" altLang="zh-TW" dirty="0"/>
              <a:t>West</a:t>
            </a:r>
            <a:r>
              <a:rPr lang="en-US" altLang="zh-CN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79650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422</Words>
  <Application>Microsoft Office PowerPoint</Application>
  <PresentationFormat>寬螢幕</PresentationFormat>
  <Paragraphs>65</Paragraphs>
  <Slides>5</Slides>
  <Notes>5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Wingdings</vt:lpstr>
      <vt:lpstr>Office 佈景主題</vt:lpstr>
      <vt:lpstr>2.1 Corner Detection (4%) </vt:lpstr>
      <vt:lpstr>2.2 Find the Intrinsic Matrix (4%) </vt:lpstr>
      <vt:lpstr>2.3 Find the Extrinsic Matrix (4%) </vt:lpstr>
      <vt:lpstr>2.4 Find the Distortion Matrix (4%) </vt:lpstr>
      <vt:lpstr>2.5 Show the undistorted  result (4%)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2.1 Corner Detection (4%) </dc:title>
  <dc:creator>Lu Tom</dc:creator>
  <cp:lastModifiedBy>Lu Tom</cp:lastModifiedBy>
  <cp:revision>1</cp:revision>
  <dcterms:created xsi:type="dcterms:W3CDTF">2022-01-07T06:29:09Z</dcterms:created>
  <dcterms:modified xsi:type="dcterms:W3CDTF">2022-01-07T06:29:12Z</dcterms:modified>
</cp:coreProperties>
</file>

<file path=docProps/thumbnail.jpeg>
</file>